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6" r:id="rId3"/>
    <p:sldMasterId id="2147483671" r:id="rId4"/>
    <p:sldMasterId id="2147483669" r:id="rId5"/>
    <p:sldMasterId id="2147483673" r:id="rId6"/>
    <p:sldMasterId id="2147483675" r:id="rId7"/>
    <p:sldMasterId id="2147483679" r:id="rId8"/>
    <p:sldMasterId id="2147483682" r:id="rId9"/>
    <p:sldMasterId id="2147483687" r:id="rId10"/>
  </p:sldMasterIdLst>
  <p:notesMasterIdLst>
    <p:notesMasterId r:id="rId29"/>
  </p:notesMasterIdLst>
  <p:handoutMasterIdLst>
    <p:handoutMasterId r:id="rId30"/>
  </p:handoutMasterIdLst>
  <p:sldIdLst>
    <p:sldId id="426" r:id="rId11"/>
    <p:sldId id="464" r:id="rId12"/>
    <p:sldId id="485" r:id="rId13"/>
    <p:sldId id="481" r:id="rId14"/>
    <p:sldId id="482" r:id="rId15"/>
    <p:sldId id="486" r:id="rId16"/>
    <p:sldId id="487" r:id="rId17"/>
    <p:sldId id="488" r:id="rId18"/>
    <p:sldId id="489" r:id="rId19"/>
    <p:sldId id="479" r:id="rId20"/>
    <p:sldId id="452" r:id="rId21"/>
    <p:sldId id="470" r:id="rId22"/>
    <p:sldId id="484" r:id="rId23"/>
    <p:sldId id="480" r:id="rId24"/>
    <p:sldId id="473" r:id="rId25"/>
    <p:sldId id="476" r:id="rId26"/>
    <p:sldId id="483" r:id="rId27"/>
    <p:sldId id="451" r:id="rId2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ngs, Greg P." initials="JGP" lastIdx="1" clrIdx="0">
    <p:extLst>
      <p:ext uri="{19B8F6BF-5375-455C-9EA6-DF929625EA0E}">
        <p15:presenceInfo xmlns:p15="http://schemas.microsoft.com/office/powerpoint/2012/main" userId="S::GPJ@henselphelps.com::2aed23f8-53ff-432a-8d76-fd7e106d9b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515"/>
    <a:srgbClr val="4C5B9C"/>
    <a:srgbClr val="333333"/>
    <a:srgbClr val="4D4D4D"/>
    <a:srgbClr val="AA1F2E"/>
    <a:srgbClr val="FEDA8A"/>
    <a:srgbClr val="3A9DB8"/>
    <a:srgbClr val="68949F"/>
    <a:srgbClr val="58595B"/>
    <a:srgbClr val="FFD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3184" autoAdjust="0"/>
  </p:normalViewPr>
  <p:slideViewPr>
    <p:cSldViewPr snapToGrid="0">
      <p:cViewPr varScale="1">
        <p:scale>
          <a:sx n="106" d="100"/>
          <a:sy n="106" d="100"/>
        </p:scale>
        <p:origin x="180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90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0E0F7D-ED9B-4978-9847-3A4BF3C14A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3169698" cy="481875"/>
          </a:xfrm>
          <a:prstGeom prst="rect">
            <a:avLst/>
          </a:prstGeom>
        </p:spPr>
        <p:txBody>
          <a:bodyPr vert="horz" lIns="95543" tIns="47772" rIns="95543" bIns="4777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FCB35-1B6B-4C43-BBE3-EE9BC7D94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832" y="1"/>
            <a:ext cx="3169698" cy="481875"/>
          </a:xfrm>
          <a:prstGeom prst="rect">
            <a:avLst/>
          </a:prstGeom>
        </p:spPr>
        <p:txBody>
          <a:bodyPr vert="horz" lIns="95543" tIns="47772" rIns="95543" bIns="47772" rtlCol="0"/>
          <a:lstStyle>
            <a:lvl1pPr algn="r">
              <a:defRPr sz="1300"/>
            </a:lvl1pPr>
          </a:lstStyle>
          <a:p>
            <a:fld id="{5D5A48BD-C0C5-49C0-8424-6F9D33979CD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3900A-9A3B-4957-B5BE-4FC2CB7B02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119327"/>
            <a:ext cx="3169698" cy="481875"/>
          </a:xfrm>
          <a:prstGeom prst="rect">
            <a:avLst/>
          </a:prstGeom>
        </p:spPr>
        <p:txBody>
          <a:bodyPr vert="horz" lIns="95543" tIns="47772" rIns="95543" bIns="4777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28AE5-BBF0-422A-898D-9B66027E91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832" y="9119327"/>
            <a:ext cx="3169698" cy="481875"/>
          </a:xfrm>
          <a:prstGeom prst="rect">
            <a:avLst/>
          </a:prstGeom>
        </p:spPr>
        <p:txBody>
          <a:bodyPr vert="horz" lIns="95543" tIns="47772" rIns="95543" bIns="47772" rtlCol="0" anchor="b"/>
          <a:lstStyle>
            <a:lvl1pPr algn="r">
              <a:defRPr sz="1300"/>
            </a:lvl1pPr>
          </a:lstStyle>
          <a:p>
            <a:fld id="{60FB4047-4486-4AE8-96F4-7B5DED2A9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54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1727"/>
          </a:xfrm>
          <a:prstGeom prst="rect">
            <a:avLst/>
          </a:prstGeom>
        </p:spPr>
        <p:txBody>
          <a:bodyPr vert="horz" lIns="96637" tIns="48319" rIns="96637" bIns="4831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2"/>
            <a:ext cx="3169920" cy="481727"/>
          </a:xfrm>
          <a:prstGeom prst="rect">
            <a:avLst/>
          </a:prstGeom>
        </p:spPr>
        <p:txBody>
          <a:bodyPr vert="horz" lIns="96637" tIns="48319" rIns="96637" bIns="48319" rtlCol="0"/>
          <a:lstStyle>
            <a:lvl1pPr algn="r">
              <a:defRPr sz="1300"/>
            </a:lvl1pPr>
          </a:lstStyle>
          <a:p>
            <a:fld id="{BBFDFB90-B051-439B-A179-4FA0CEDF5B66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1200150"/>
            <a:ext cx="5756275" cy="3238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7" tIns="48319" rIns="96637" bIns="483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80"/>
            <a:ext cx="5852160" cy="3780473"/>
          </a:xfrm>
          <a:prstGeom prst="rect">
            <a:avLst/>
          </a:prstGeom>
        </p:spPr>
        <p:txBody>
          <a:bodyPr vert="horz" lIns="96637" tIns="48319" rIns="96637" bIns="483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37" tIns="48319" rIns="96637" bIns="4831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1726"/>
          </a:xfrm>
          <a:prstGeom prst="rect">
            <a:avLst/>
          </a:prstGeom>
        </p:spPr>
        <p:txBody>
          <a:bodyPr vert="horz" lIns="96637" tIns="48319" rIns="96637" bIns="48319" rtlCol="0" anchor="b"/>
          <a:lstStyle>
            <a:lvl1pPr algn="r">
              <a:defRPr sz="1300"/>
            </a:lvl1pPr>
          </a:lstStyle>
          <a:p>
            <a:fld id="{466217A0-C7A1-4CC8-AA82-D22B53AE8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3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Brooke – Ruben | Graphics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17A0-C7A1-4CC8-AA82-D22B53AE84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79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17A0-C7A1-4CC8-AA82-D22B53AE84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26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17A0-C7A1-4CC8-AA82-D22B53AE84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86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Cory</a:t>
            </a:r>
          </a:p>
          <a:p>
            <a:r>
              <a:rPr lang="en-US" dirty="0"/>
              <a:t>Change the airplane bullets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17A0-C7A1-4CC8-AA82-D22B53AE84A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18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17A0-C7A1-4CC8-AA82-D22B53AE84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24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17A0-C7A1-4CC8-AA82-D22B53AE84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80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17A0-C7A1-4CC8-AA82-D22B53AE84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1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17A0-C7A1-4CC8-AA82-D22B53AE84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29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17A0-C7A1-4CC8-AA82-D22B53AE84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68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17A0-C7A1-4CC8-AA82-D22B53AE84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22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6217A0-C7A1-4CC8-AA82-D22B53AE84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7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9451663" cy="17526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9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1B2FD-175B-42AD-B99F-1E7FFF038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7931F-075A-4336-B34C-FC5C06774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21AF5-0702-43E8-9431-ADF4D6EA47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0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70622"/>
            <a:ext cx="10972800" cy="218814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2950" y="1295401"/>
            <a:ext cx="9569450" cy="4267201"/>
          </a:xfrm>
          <a:prstGeom prst="rect">
            <a:avLst/>
          </a:prstGeom>
        </p:spPr>
        <p:txBody>
          <a:bodyPr/>
          <a:lstStyle>
            <a:lvl1pPr>
              <a:spcAft>
                <a:spcPts val="714"/>
              </a:spcAft>
              <a:defRPr/>
            </a:lvl1pPr>
            <a:lvl2pPr>
              <a:spcAft>
                <a:spcPts val="714"/>
              </a:spcAft>
              <a:defRPr/>
            </a:lvl2pPr>
            <a:lvl3pPr>
              <a:spcAft>
                <a:spcPts val="714"/>
              </a:spcAft>
              <a:defRPr/>
            </a:lvl3pPr>
            <a:lvl4pPr>
              <a:spcAft>
                <a:spcPts val="714"/>
              </a:spcAft>
              <a:defRPr/>
            </a:lvl4pPr>
            <a:lvl5pPr>
              <a:spcAft>
                <a:spcPts val="714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1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3574"/>
            <a:ext cx="10972800" cy="868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2950" y="1295401"/>
            <a:ext cx="9569450" cy="4267201"/>
          </a:xfrm>
          <a:prstGeom prst="rect">
            <a:avLst/>
          </a:prstGeom>
        </p:spPr>
        <p:txBody>
          <a:bodyPr/>
          <a:lstStyle>
            <a:lvl1pPr>
              <a:spcAft>
                <a:spcPts val="714"/>
              </a:spcAft>
              <a:defRPr/>
            </a:lvl1pPr>
            <a:lvl2pPr>
              <a:spcAft>
                <a:spcPts val="714"/>
              </a:spcAft>
              <a:defRPr/>
            </a:lvl2pPr>
            <a:lvl3pPr>
              <a:spcAft>
                <a:spcPts val="714"/>
              </a:spcAft>
              <a:defRPr/>
            </a:lvl3pPr>
            <a:lvl4pPr>
              <a:spcAft>
                <a:spcPts val="714"/>
              </a:spcAft>
              <a:defRPr/>
            </a:lvl4pPr>
            <a:lvl5pPr>
              <a:spcAft>
                <a:spcPts val="714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5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28406"/>
            <a:ext cx="10972800" cy="868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/>
              <a:pPr defTabSz="1088473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74710"/>
            <a:ext cx="109728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2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8683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2950" y="1295401"/>
            <a:ext cx="9569450" cy="4267201"/>
          </a:xfrm>
          <a:prstGeom prst="rect">
            <a:avLst/>
          </a:prstGeom>
        </p:spPr>
        <p:txBody>
          <a:bodyPr/>
          <a:lstStyle>
            <a:lvl1pPr>
              <a:spcAft>
                <a:spcPts val="714"/>
              </a:spcAft>
              <a:defRPr/>
            </a:lvl1pPr>
            <a:lvl2pPr>
              <a:spcAft>
                <a:spcPts val="714"/>
              </a:spcAft>
              <a:defRPr/>
            </a:lvl2pPr>
            <a:lvl3pPr>
              <a:spcAft>
                <a:spcPts val="714"/>
              </a:spcAft>
              <a:defRPr/>
            </a:lvl3pPr>
            <a:lvl4pPr>
              <a:spcAft>
                <a:spcPts val="714"/>
              </a:spcAft>
              <a:defRPr/>
            </a:lvl4pPr>
            <a:lvl5pPr>
              <a:spcAft>
                <a:spcPts val="714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05101"/>
            <a:ext cx="10363200" cy="1362075"/>
          </a:xfrm>
          <a:prstGeom prst="rect">
            <a:avLst/>
          </a:prstGeom>
        </p:spPr>
        <p:txBody>
          <a:bodyPr anchor="t"/>
          <a:lstStyle>
            <a:lvl1pPr algn="r">
              <a:defRPr sz="475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049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544237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8473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3pPr>
            <a:lvl4pPr marL="163271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694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2118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542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0965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389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5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8588"/>
            <a:ext cx="10972800" cy="9046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600200"/>
            <a:ext cx="5029200" cy="4525963"/>
          </a:xfrm>
          <a:prstGeom prst="rect">
            <a:avLst/>
          </a:prstGeo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0700" y="1600200"/>
            <a:ext cx="4711700" cy="4525963"/>
          </a:xfrm>
          <a:prstGeom prst="rect">
            <a:avLst/>
          </a:prstGeo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9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6DBCE-013A-48B5-BA6A-A11135F6A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95BB31-0DB6-4551-93F9-C059FFD3D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B10D7-E383-4A4E-B6A0-902BA61DA8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8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4FD78-EB9E-4743-83B7-D58400B5C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3FD31A-A65F-498B-9270-0F577B371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1D248-B524-47FC-9A77-D81E86D16B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6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57006"/>
            <a:ext cx="109728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70622"/>
            <a:ext cx="10972800" cy="218814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3574"/>
            <a:ext cx="10972800" cy="868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6305550" y="-6350"/>
            <a:ext cx="5899150" cy="5937250"/>
          </a:xfrm>
          <a:custGeom>
            <a:avLst/>
            <a:gdLst>
              <a:gd name="connsiteX0" fmla="*/ 0 w 5899150"/>
              <a:gd name="connsiteY0" fmla="*/ 5911850 h 5937250"/>
              <a:gd name="connsiteX1" fmla="*/ 5892800 w 5899150"/>
              <a:gd name="connsiteY1" fmla="*/ 0 h 5937250"/>
              <a:gd name="connsiteX2" fmla="*/ 5899150 w 5899150"/>
              <a:gd name="connsiteY2" fmla="*/ 5937250 h 5937250"/>
              <a:gd name="connsiteX3" fmla="*/ 0 w 5899150"/>
              <a:gd name="connsiteY3" fmla="*/ 5911850 h 593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9150" h="5937250">
                <a:moveTo>
                  <a:pt x="0" y="5911850"/>
                </a:moveTo>
                <a:lnTo>
                  <a:pt x="5892800" y="0"/>
                </a:lnTo>
                <a:cubicBezTo>
                  <a:pt x="5894917" y="1979083"/>
                  <a:pt x="5897033" y="3958167"/>
                  <a:pt x="5899150" y="5937250"/>
                </a:cubicBezTo>
                <a:lnTo>
                  <a:pt x="0" y="5911850"/>
                </a:lnTo>
                <a:close/>
              </a:path>
            </a:pathLst>
          </a:custGeom>
          <a:solidFill>
            <a:schemeClr val="bg1">
              <a:lumMod val="8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78500"/>
            <a:ext cx="12192000" cy="107950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416029" y="6585625"/>
            <a:ext cx="4152099" cy="2000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Copyright 2018 Hensel Phelps and/or its affiliates. All rights reserved. Confidential and Proprietary.  </a:t>
            </a:r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2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r" defTabSz="1088473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08178" indent="-408178" algn="l" defTabSz="1088473" rtl="0" eaLnBrk="1" latinLnBrk="0" hangingPunct="1">
        <a:spcBef>
          <a:spcPct val="20000"/>
        </a:spcBef>
        <a:buClr>
          <a:srgbClr val="C41230"/>
        </a:buClr>
        <a:buSzPct val="135000"/>
        <a:buFont typeface="Wingdings" pitchFamily="2" charset="2"/>
        <a:buChar char="§"/>
        <a:defRPr sz="3583" b="0" i="0" kern="1200">
          <a:solidFill>
            <a:srgbClr val="000000"/>
          </a:solidFill>
          <a:latin typeface="Arial"/>
          <a:ea typeface="+mn-ea"/>
          <a:cs typeface="Arial"/>
        </a:defRPr>
      </a:lvl1pPr>
      <a:lvl2pPr marL="884385" indent="-340148" algn="l" defTabSz="1088473" rtl="0" eaLnBrk="1" latinLnBrk="0" hangingPunct="1">
        <a:spcBef>
          <a:spcPct val="20000"/>
        </a:spcBef>
        <a:buFont typeface="Arial" pitchFamily="34" charset="0"/>
        <a:buChar char="–"/>
        <a:defRPr sz="3333" b="0" i="0" kern="1200">
          <a:solidFill>
            <a:srgbClr val="000000"/>
          </a:solidFill>
          <a:latin typeface="Arial"/>
          <a:ea typeface="+mn-ea"/>
          <a:cs typeface="Arial"/>
        </a:defRPr>
      </a:lvl2pPr>
      <a:lvl3pPr marL="136059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833" b="0" i="0" kern="1200">
          <a:solidFill>
            <a:srgbClr val="000000"/>
          </a:solidFill>
          <a:latin typeface="Arial"/>
          <a:ea typeface="+mn-ea"/>
          <a:cs typeface="Arial"/>
        </a:defRPr>
      </a:lvl3pPr>
      <a:lvl4pPr marL="1904829" indent="-272118" algn="l" defTabSz="1088473" rtl="0" eaLnBrk="1" latinLnBrk="0" hangingPunct="1">
        <a:spcBef>
          <a:spcPct val="20000"/>
        </a:spcBef>
        <a:buFont typeface="Arial" pitchFamily="34" charset="0"/>
        <a:buChar char="–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4pPr>
      <a:lvl5pPr marL="2449065" indent="-272118" algn="l" defTabSz="1088473" rtl="0" eaLnBrk="1" latinLnBrk="0" hangingPunct="1">
        <a:spcBef>
          <a:spcPct val="20000"/>
        </a:spcBef>
        <a:buFont typeface="Arial" pitchFamily="34" charset="0"/>
        <a:buChar char="»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5pPr>
      <a:lvl6pPr marL="299330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4850"/>
            <a:ext cx="12192000" cy="107315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416029" y="6585625"/>
            <a:ext cx="4152099" cy="2000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Copyright 2018 Hensel Phelps and/or its affiliates. All rights reserved. Confidential and Proprietary.  </a:t>
            </a:r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/>
              <a:pPr defTabSz="1088473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2585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09600" y="1609344"/>
            <a:ext cx="10972800" cy="2112264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448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088473" rtl="0" eaLnBrk="1" latinLnBrk="0" hangingPunct="1">
        <a:spcBef>
          <a:spcPct val="0"/>
        </a:spcBef>
        <a:buNone/>
        <a:defRPr sz="6000" b="0" i="0" kern="1200"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Arial"/>
          <a:ea typeface="+mj-ea"/>
          <a:cs typeface="Arial"/>
        </a:defRPr>
      </a:lvl1pPr>
    </p:titleStyle>
    <p:bodyStyle>
      <a:lvl1pPr marL="408178" indent="-408178" algn="l" defTabSz="1088473" rtl="0" eaLnBrk="1" latinLnBrk="0" hangingPunct="1">
        <a:spcBef>
          <a:spcPct val="20000"/>
        </a:spcBef>
        <a:buClr>
          <a:srgbClr val="C41230"/>
        </a:buClr>
        <a:buSzPct val="135000"/>
        <a:buFont typeface="Wingdings" pitchFamily="2" charset="2"/>
        <a:buChar char="§"/>
        <a:defRPr sz="3583" b="0" i="0" kern="1200">
          <a:solidFill>
            <a:srgbClr val="000000"/>
          </a:solidFill>
          <a:latin typeface="Arial"/>
          <a:ea typeface="+mn-ea"/>
          <a:cs typeface="Arial"/>
        </a:defRPr>
      </a:lvl1pPr>
      <a:lvl2pPr marL="884385" indent="-340148" algn="l" defTabSz="1088473" rtl="0" eaLnBrk="1" latinLnBrk="0" hangingPunct="1">
        <a:spcBef>
          <a:spcPct val="20000"/>
        </a:spcBef>
        <a:buFont typeface="Arial" pitchFamily="34" charset="0"/>
        <a:buChar char="–"/>
        <a:defRPr sz="3333" b="0" i="0" kern="1200">
          <a:solidFill>
            <a:srgbClr val="000000"/>
          </a:solidFill>
          <a:latin typeface="Arial"/>
          <a:ea typeface="+mn-ea"/>
          <a:cs typeface="Arial"/>
        </a:defRPr>
      </a:lvl2pPr>
      <a:lvl3pPr marL="136059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833" b="0" i="0" kern="1200">
          <a:solidFill>
            <a:srgbClr val="000000"/>
          </a:solidFill>
          <a:latin typeface="Arial"/>
          <a:ea typeface="+mn-ea"/>
          <a:cs typeface="Arial"/>
        </a:defRPr>
      </a:lvl3pPr>
      <a:lvl4pPr marL="1904829" indent="-272118" algn="l" defTabSz="1088473" rtl="0" eaLnBrk="1" latinLnBrk="0" hangingPunct="1">
        <a:spcBef>
          <a:spcPct val="20000"/>
        </a:spcBef>
        <a:buFont typeface="Arial" pitchFamily="34" charset="0"/>
        <a:buChar char="–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4pPr>
      <a:lvl5pPr marL="2449065" indent="-272118" algn="l" defTabSz="1088473" rtl="0" eaLnBrk="1" latinLnBrk="0" hangingPunct="1">
        <a:spcBef>
          <a:spcPct val="20000"/>
        </a:spcBef>
        <a:buFont typeface="Arial" pitchFamily="34" charset="0"/>
        <a:buChar char="»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5pPr>
      <a:lvl6pPr marL="299330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4850"/>
            <a:ext cx="12192000" cy="1073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2585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416029" y="6585625"/>
            <a:ext cx="4152099" cy="2000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Copyright 2018 Hensel Phelps and/or its affiliates. All rights reserved. Confidential and Proprietary.  </a:t>
            </a:r>
          </a:p>
        </p:txBody>
      </p: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09600" y="1676400"/>
            <a:ext cx="10972800" cy="26289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646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088473" rtl="0" eaLnBrk="1" latinLnBrk="0" hangingPunct="1">
        <a:spcBef>
          <a:spcPct val="0"/>
        </a:spcBef>
        <a:buNone/>
        <a:defRPr sz="60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08178" indent="-408178" algn="l" defTabSz="1088473" rtl="0" eaLnBrk="1" latinLnBrk="0" hangingPunct="1">
        <a:spcBef>
          <a:spcPct val="20000"/>
        </a:spcBef>
        <a:buClr>
          <a:srgbClr val="C41230"/>
        </a:buClr>
        <a:buSzPct val="135000"/>
        <a:buFont typeface="Wingdings" pitchFamily="2" charset="2"/>
        <a:buChar char="§"/>
        <a:defRPr sz="3583" b="0" i="0" kern="1200">
          <a:solidFill>
            <a:srgbClr val="000000"/>
          </a:solidFill>
          <a:latin typeface="Arial"/>
          <a:ea typeface="+mn-ea"/>
          <a:cs typeface="Arial"/>
        </a:defRPr>
      </a:lvl1pPr>
      <a:lvl2pPr marL="884385" indent="-340148" algn="l" defTabSz="1088473" rtl="0" eaLnBrk="1" latinLnBrk="0" hangingPunct="1">
        <a:spcBef>
          <a:spcPct val="20000"/>
        </a:spcBef>
        <a:buFont typeface="Arial" pitchFamily="34" charset="0"/>
        <a:buChar char="–"/>
        <a:defRPr sz="3333" b="0" i="0" kern="1200">
          <a:solidFill>
            <a:srgbClr val="000000"/>
          </a:solidFill>
          <a:latin typeface="Arial"/>
          <a:ea typeface="+mn-ea"/>
          <a:cs typeface="Arial"/>
        </a:defRPr>
      </a:lvl2pPr>
      <a:lvl3pPr marL="136059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833" b="0" i="0" kern="1200">
          <a:solidFill>
            <a:srgbClr val="000000"/>
          </a:solidFill>
          <a:latin typeface="Arial"/>
          <a:ea typeface="+mn-ea"/>
          <a:cs typeface="Arial"/>
        </a:defRPr>
      </a:lvl3pPr>
      <a:lvl4pPr marL="1904829" indent="-272118" algn="l" defTabSz="1088473" rtl="0" eaLnBrk="1" latinLnBrk="0" hangingPunct="1">
        <a:spcBef>
          <a:spcPct val="20000"/>
        </a:spcBef>
        <a:buFont typeface="Arial" pitchFamily="34" charset="0"/>
        <a:buChar char="–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4pPr>
      <a:lvl5pPr marL="2449065" indent="-272118" algn="l" defTabSz="1088473" rtl="0" eaLnBrk="1" latinLnBrk="0" hangingPunct="1">
        <a:spcBef>
          <a:spcPct val="20000"/>
        </a:spcBef>
        <a:buFont typeface="Arial" pitchFamily="34" charset="0"/>
        <a:buChar char="»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5pPr>
      <a:lvl6pPr marL="299330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4850"/>
            <a:ext cx="12192000" cy="107315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416029" y="6585625"/>
            <a:ext cx="4152099" cy="2000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Copyright 2018 Hensel Phelps and/or its affiliates. All rights reserved. Confidential and Proprietary.  </a:t>
            </a:r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1031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2585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09600" y="128588"/>
            <a:ext cx="10972800" cy="904684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r" defTabSz="1088473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08178" indent="-408178" algn="l" defTabSz="1088473" rtl="0" eaLnBrk="1" latinLnBrk="0" hangingPunct="1">
        <a:spcBef>
          <a:spcPct val="20000"/>
        </a:spcBef>
        <a:buClr>
          <a:srgbClr val="C41230"/>
        </a:buClr>
        <a:buSzPct val="135000"/>
        <a:buFont typeface="Wingdings" pitchFamily="2" charset="2"/>
        <a:buChar char="§"/>
        <a:defRPr sz="3583" b="0" i="0" kern="1200">
          <a:solidFill>
            <a:srgbClr val="000000"/>
          </a:solidFill>
          <a:latin typeface="Arial"/>
          <a:ea typeface="+mn-ea"/>
          <a:cs typeface="Arial"/>
        </a:defRPr>
      </a:lvl1pPr>
      <a:lvl2pPr marL="884385" indent="-340148" algn="l" defTabSz="1088473" rtl="0" eaLnBrk="1" latinLnBrk="0" hangingPunct="1">
        <a:spcBef>
          <a:spcPct val="20000"/>
        </a:spcBef>
        <a:buFont typeface="Arial" pitchFamily="34" charset="0"/>
        <a:buChar char="–"/>
        <a:defRPr sz="3333" b="0" i="0" kern="1200">
          <a:solidFill>
            <a:srgbClr val="000000"/>
          </a:solidFill>
          <a:latin typeface="Arial"/>
          <a:ea typeface="+mn-ea"/>
          <a:cs typeface="Arial"/>
        </a:defRPr>
      </a:lvl2pPr>
      <a:lvl3pPr marL="136059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833" b="0" i="0" kern="1200">
          <a:solidFill>
            <a:srgbClr val="000000"/>
          </a:solidFill>
          <a:latin typeface="Arial"/>
          <a:ea typeface="+mn-ea"/>
          <a:cs typeface="Arial"/>
        </a:defRPr>
      </a:lvl3pPr>
      <a:lvl4pPr marL="1904829" indent="-272118" algn="l" defTabSz="1088473" rtl="0" eaLnBrk="1" latinLnBrk="0" hangingPunct="1">
        <a:spcBef>
          <a:spcPct val="20000"/>
        </a:spcBef>
        <a:buFont typeface="Arial" pitchFamily="34" charset="0"/>
        <a:buChar char="–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4pPr>
      <a:lvl5pPr marL="2449065" indent="-272118" algn="l" defTabSz="1088473" rtl="0" eaLnBrk="1" latinLnBrk="0" hangingPunct="1">
        <a:spcBef>
          <a:spcPct val="20000"/>
        </a:spcBef>
        <a:buFont typeface="Arial" pitchFamily="34" charset="0"/>
        <a:buChar char="»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5pPr>
      <a:lvl6pPr marL="299330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email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4850"/>
            <a:ext cx="12192000" cy="107315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416029" y="6585625"/>
            <a:ext cx="4152099" cy="2000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Copyright 2018 Hensel Phelps and/or its affiliates. All rights reserved. Confidential and Proprietary.  </a:t>
            </a:r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2585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09600" y="2460308"/>
            <a:ext cx="10972800" cy="904684"/>
          </a:xfrm>
          <a:prstGeom prst="rect">
            <a:avLst/>
          </a:prstGeom>
        </p:spPr>
        <p:txBody>
          <a:bodyPr vert="horz" lIns="130622" tIns="65311" rIns="130622" bIns="65311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217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088473" rtl="0" eaLnBrk="1" latinLnBrk="0" hangingPunct="1">
        <a:spcBef>
          <a:spcPct val="0"/>
        </a:spcBef>
        <a:buNone/>
        <a:defRPr sz="60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08178" indent="-408178" algn="l" defTabSz="1088473" rtl="0" eaLnBrk="1" latinLnBrk="0" hangingPunct="1">
        <a:spcBef>
          <a:spcPct val="20000"/>
        </a:spcBef>
        <a:buClr>
          <a:srgbClr val="C41230"/>
        </a:buClr>
        <a:buSzPct val="135000"/>
        <a:buFont typeface="Wingdings" pitchFamily="2" charset="2"/>
        <a:buChar char="§"/>
        <a:defRPr sz="3583" b="0" i="0" kern="1200">
          <a:solidFill>
            <a:srgbClr val="000000"/>
          </a:solidFill>
          <a:latin typeface="Arial"/>
          <a:ea typeface="+mn-ea"/>
          <a:cs typeface="Arial"/>
        </a:defRPr>
      </a:lvl1pPr>
      <a:lvl2pPr marL="884385" indent="-340148" algn="l" defTabSz="1088473" rtl="0" eaLnBrk="1" latinLnBrk="0" hangingPunct="1">
        <a:spcBef>
          <a:spcPct val="20000"/>
        </a:spcBef>
        <a:buFont typeface="Arial" pitchFamily="34" charset="0"/>
        <a:buChar char="–"/>
        <a:defRPr sz="3333" b="0" i="0" kern="1200">
          <a:solidFill>
            <a:srgbClr val="000000"/>
          </a:solidFill>
          <a:latin typeface="Arial"/>
          <a:ea typeface="+mn-ea"/>
          <a:cs typeface="Arial"/>
        </a:defRPr>
      </a:lvl2pPr>
      <a:lvl3pPr marL="136059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833" b="0" i="0" kern="1200">
          <a:solidFill>
            <a:srgbClr val="000000"/>
          </a:solidFill>
          <a:latin typeface="Arial"/>
          <a:ea typeface="+mn-ea"/>
          <a:cs typeface="Arial"/>
        </a:defRPr>
      </a:lvl3pPr>
      <a:lvl4pPr marL="1904829" indent="-272118" algn="l" defTabSz="1088473" rtl="0" eaLnBrk="1" latinLnBrk="0" hangingPunct="1">
        <a:spcBef>
          <a:spcPct val="20000"/>
        </a:spcBef>
        <a:buFont typeface="Arial" pitchFamily="34" charset="0"/>
        <a:buChar char="–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4pPr>
      <a:lvl5pPr marL="2449065" indent="-272118" algn="l" defTabSz="1088473" rtl="0" eaLnBrk="1" latinLnBrk="0" hangingPunct="1">
        <a:spcBef>
          <a:spcPct val="20000"/>
        </a:spcBef>
        <a:buFont typeface="Arial" pitchFamily="34" charset="0"/>
        <a:buChar char="»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5pPr>
      <a:lvl6pPr marL="299330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4850"/>
            <a:ext cx="12192000" cy="107315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416029" y="6585625"/>
            <a:ext cx="4152099" cy="2000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Copyright 2018 Hensel Phelps and/or its affiliates. All rights reserved. Confidential and Proprietary.  </a:t>
            </a:r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25850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09600" y="1676400"/>
            <a:ext cx="10972800" cy="26289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5588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088473" rtl="0" eaLnBrk="1" latinLnBrk="0" hangingPunct="1">
        <a:spcBef>
          <a:spcPct val="0"/>
        </a:spcBef>
        <a:buNone/>
        <a:defRPr sz="60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08178" indent="-408178" algn="l" defTabSz="1088473" rtl="0" eaLnBrk="1" latinLnBrk="0" hangingPunct="1">
        <a:spcBef>
          <a:spcPct val="20000"/>
        </a:spcBef>
        <a:buClr>
          <a:srgbClr val="C41230"/>
        </a:buClr>
        <a:buSzPct val="135000"/>
        <a:buFont typeface="Wingdings" pitchFamily="2" charset="2"/>
        <a:buChar char="§"/>
        <a:defRPr sz="3583" b="0" i="0" kern="1200">
          <a:solidFill>
            <a:srgbClr val="000000"/>
          </a:solidFill>
          <a:latin typeface="Arial"/>
          <a:ea typeface="+mn-ea"/>
          <a:cs typeface="Arial"/>
        </a:defRPr>
      </a:lvl1pPr>
      <a:lvl2pPr marL="884385" indent="-340148" algn="l" defTabSz="1088473" rtl="0" eaLnBrk="1" latinLnBrk="0" hangingPunct="1">
        <a:spcBef>
          <a:spcPct val="20000"/>
        </a:spcBef>
        <a:buFont typeface="Arial" pitchFamily="34" charset="0"/>
        <a:buChar char="–"/>
        <a:defRPr sz="3333" b="0" i="0" kern="1200">
          <a:solidFill>
            <a:srgbClr val="000000"/>
          </a:solidFill>
          <a:latin typeface="Arial"/>
          <a:ea typeface="+mn-ea"/>
          <a:cs typeface="Arial"/>
        </a:defRPr>
      </a:lvl2pPr>
      <a:lvl3pPr marL="136059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833" b="0" i="0" kern="1200">
          <a:solidFill>
            <a:srgbClr val="000000"/>
          </a:solidFill>
          <a:latin typeface="Arial"/>
          <a:ea typeface="+mn-ea"/>
          <a:cs typeface="Arial"/>
        </a:defRPr>
      </a:lvl3pPr>
      <a:lvl4pPr marL="1904829" indent="-272118" algn="l" defTabSz="1088473" rtl="0" eaLnBrk="1" latinLnBrk="0" hangingPunct="1">
        <a:spcBef>
          <a:spcPct val="20000"/>
        </a:spcBef>
        <a:buFont typeface="Arial" pitchFamily="34" charset="0"/>
        <a:buChar char="–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4pPr>
      <a:lvl5pPr marL="2449065" indent="-272118" algn="l" defTabSz="1088473" rtl="0" eaLnBrk="1" latinLnBrk="0" hangingPunct="1">
        <a:spcBef>
          <a:spcPct val="20000"/>
        </a:spcBef>
        <a:buFont typeface="Arial" pitchFamily="34" charset="0"/>
        <a:buChar char="»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5pPr>
      <a:lvl6pPr marL="299330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4850"/>
            <a:ext cx="12192000" cy="107315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416029" y="6585625"/>
            <a:ext cx="4152099" cy="2000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Copyright 2018 Hensel Phelps and/or its affiliates. All rights reserved. Confidential and Proprietary.  </a:t>
            </a:r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1031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2585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09600" y="128588"/>
            <a:ext cx="10972800" cy="904684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390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r" defTabSz="1088473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08178" indent="-408178" algn="l" defTabSz="1088473" rtl="0" eaLnBrk="1" latinLnBrk="0" hangingPunct="1">
        <a:spcBef>
          <a:spcPct val="20000"/>
        </a:spcBef>
        <a:buClr>
          <a:srgbClr val="C41230"/>
        </a:buClr>
        <a:buSzPct val="135000"/>
        <a:buFont typeface="Wingdings" pitchFamily="2" charset="2"/>
        <a:buChar char="§"/>
        <a:defRPr sz="3583" b="0" i="0" kern="1200">
          <a:solidFill>
            <a:srgbClr val="000000"/>
          </a:solidFill>
          <a:latin typeface="Arial"/>
          <a:ea typeface="+mn-ea"/>
          <a:cs typeface="Arial"/>
        </a:defRPr>
      </a:lvl1pPr>
      <a:lvl2pPr marL="884385" indent="-340148" algn="l" defTabSz="1088473" rtl="0" eaLnBrk="1" latinLnBrk="0" hangingPunct="1">
        <a:spcBef>
          <a:spcPct val="20000"/>
        </a:spcBef>
        <a:buFont typeface="Arial" pitchFamily="34" charset="0"/>
        <a:buChar char="–"/>
        <a:defRPr sz="3333" b="0" i="0" kern="1200">
          <a:solidFill>
            <a:srgbClr val="000000"/>
          </a:solidFill>
          <a:latin typeface="Arial"/>
          <a:ea typeface="+mn-ea"/>
          <a:cs typeface="Arial"/>
        </a:defRPr>
      </a:lvl2pPr>
      <a:lvl3pPr marL="136059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833" b="0" i="0" kern="1200">
          <a:solidFill>
            <a:srgbClr val="000000"/>
          </a:solidFill>
          <a:latin typeface="Arial"/>
          <a:ea typeface="+mn-ea"/>
          <a:cs typeface="Arial"/>
        </a:defRPr>
      </a:lvl3pPr>
      <a:lvl4pPr marL="1904829" indent="-272118" algn="l" defTabSz="1088473" rtl="0" eaLnBrk="1" latinLnBrk="0" hangingPunct="1">
        <a:spcBef>
          <a:spcPct val="20000"/>
        </a:spcBef>
        <a:buFont typeface="Arial" pitchFamily="34" charset="0"/>
        <a:buChar char="–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4pPr>
      <a:lvl5pPr marL="2449065" indent="-272118" algn="l" defTabSz="1088473" rtl="0" eaLnBrk="1" latinLnBrk="0" hangingPunct="1">
        <a:spcBef>
          <a:spcPct val="20000"/>
        </a:spcBef>
        <a:buFont typeface="Arial" pitchFamily="34" charset="0"/>
        <a:buChar char="»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5pPr>
      <a:lvl6pPr marL="299330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4850"/>
            <a:ext cx="12192000" cy="107315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416029" y="6585625"/>
            <a:ext cx="4152099" cy="2000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Copyright 2018 Hensel Phelps and/or its affiliates. All rights reserved. Confidential and Proprietary.  </a:t>
            </a:r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25850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09600" y="1676400"/>
            <a:ext cx="10972800" cy="26289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056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088473" rtl="0" eaLnBrk="1" latinLnBrk="0" hangingPunct="1">
        <a:spcBef>
          <a:spcPct val="0"/>
        </a:spcBef>
        <a:buNone/>
        <a:defRPr sz="60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08178" indent="-408178" algn="l" defTabSz="1088473" rtl="0" eaLnBrk="1" latinLnBrk="0" hangingPunct="1">
        <a:spcBef>
          <a:spcPct val="20000"/>
        </a:spcBef>
        <a:buClr>
          <a:srgbClr val="C41230"/>
        </a:buClr>
        <a:buSzPct val="135000"/>
        <a:buFont typeface="Wingdings" pitchFamily="2" charset="2"/>
        <a:buChar char="§"/>
        <a:defRPr sz="3583" b="0" i="0" kern="1200">
          <a:solidFill>
            <a:srgbClr val="000000"/>
          </a:solidFill>
          <a:latin typeface="Arial"/>
          <a:ea typeface="+mn-ea"/>
          <a:cs typeface="Arial"/>
        </a:defRPr>
      </a:lvl1pPr>
      <a:lvl2pPr marL="884385" indent="-340148" algn="l" defTabSz="1088473" rtl="0" eaLnBrk="1" latinLnBrk="0" hangingPunct="1">
        <a:spcBef>
          <a:spcPct val="20000"/>
        </a:spcBef>
        <a:buFont typeface="Arial" pitchFamily="34" charset="0"/>
        <a:buChar char="–"/>
        <a:defRPr sz="3333" b="0" i="0" kern="1200">
          <a:solidFill>
            <a:srgbClr val="000000"/>
          </a:solidFill>
          <a:latin typeface="Arial"/>
          <a:ea typeface="+mn-ea"/>
          <a:cs typeface="Arial"/>
        </a:defRPr>
      </a:lvl2pPr>
      <a:lvl3pPr marL="136059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833" b="0" i="0" kern="1200">
          <a:solidFill>
            <a:srgbClr val="000000"/>
          </a:solidFill>
          <a:latin typeface="Arial"/>
          <a:ea typeface="+mn-ea"/>
          <a:cs typeface="Arial"/>
        </a:defRPr>
      </a:lvl3pPr>
      <a:lvl4pPr marL="1904829" indent="-272118" algn="l" defTabSz="1088473" rtl="0" eaLnBrk="1" latinLnBrk="0" hangingPunct="1">
        <a:spcBef>
          <a:spcPct val="20000"/>
        </a:spcBef>
        <a:buFont typeface="Arial" pitchFamily="34" charset="0"/>
        <a:buChar char="–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4pPr>
      <a:lvl5pPr marL="2449065" indent="-272118" algn="l" defTabSz="1088473" rtl="0" eaLnBrk="1" latinLnBrk="0" hangingPunct="1">
        <a:spcBef>
          <a:spcPct val="20000"/>
        </a:spcBef>
        <a:buFont typeface="Arial" pitchFamily="34" charset="0"/>
        <a:buChar char="»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5pPr>
      <a:lvl6pPr marL="299330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email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4850"/>
            <a:ext cx="12192000" cy="107315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416029" y="6585625"/>
            <a:ext cx="4152099" cy="2000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Copyright 2018 Hensel Phelps and/or its affiliates. All rights reserved. Confidential and Proprietary.  </a:t>
            </a:r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25850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09600" y="1676400"/>
            <a:ext cx="10972800" cy="26289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30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088473" rtl="0" eaLnBrk="1" latinLnBrk="0" hangingPunct="1">
        <a:spcBef>
          <a:spcPct val="0"/>
        </a:spcBef>
        <a:buNone/>
        <a:defRPr sz="60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08178" indent="-408178" algn="l" defTabSz="1088473" rtl="0" eaLnBrk="1" latinLnBrk="0" hangingPunct="1">
        <a:spcBef>
          <a:spcPct val="20000"/>
        </a:spcBef>
        <a:buClr>
          <a:srgbClr val="C41230"/>
        </a:buClr>
        <a:buSzPct val="135000"/>
        <a:buFont typeface="Wingdings" pitchFamily="2" charset="2"/>
        <a:buChar char="§"/>
        <a:defRPr sz="3583" b="0" i="0" kern="1200">
          <a:solidFill>
            <a:srgbClr val="000000"/>
          </a:solidFill>
          <a:latin typeface="Arial"/>
          <a:ea typeface="+mn-ea"/>
          <a:cs typeface="Arial"/>
        </a:defRPr>
      </a:lvl1pPr>
      <a:lvl2pPr marL="884385" indent="-340148" algn="l" defTabSz="1088473" rtl="0" eaLnBrk="1" latinLnBrk="0" hangingPunct="1">
        <a:spcBef>
          <a:spcPct val="20000"/>
        </a:spcBef>
        <a:buFont typeface="Arial" pitchFamily="34" charset="0"/>
        <a:buChar char="–"/>
        <a:defRPr sz="3333" b="0" i="0" kern="1200">
          <a:solidFill>
            <a:srgbClr val="000000"/>
          </a:solidFill>
          <a:latin typeface="Arial"/>
          <a:ea typeface="+mn-ea"/>
          <a:cs typeface="Arial"/>
        </a:defRPr>
      </a:lvl2pPr>
      <a:lvl3pPr marL="136059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833" b="0" i="0" kern="1200">
          <a:solidFill>
            <a:srgbClr val="000000"/>
          </a:solidFill>
          <a:latin typeface="Arial"/>
          <a:ea typeface="+mn-ea"/>
          <a:cs typeface="Arial"/>
        </a:defRPr>
      </a:lvl3pPr>
      <a:lvl4pPr marL="1904829" indent="-272118" algn="l" defTabSz="1088473" rtl="0" eaLnBrk="1" latinLnBrk="0" hangingPunct="1">
        <a:spcBef>
          <a:spcPct val="20000"/>
        </a:spcBef>
        <a:buFont typeface="Arial" pitchFamily="34" charset="0"/>
        <a:buChar char="–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4pPr>
      <a:lvl5pPr marL="2449065" indent="-272118" algn="l" defTabSz="1088473" rtl="0" eaLnBrk="1" latinLnBrk="0" hangingPunct="1">
        <a:spcBef>
          <a:spcPct val="20000"/>
        </a:spcBef>
        <a:buFont typeface="Arial" pitchFamily="34" charset="0"/>
        <a:buChar char="»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5pPr>
      <a:lvl6pPr marL="299330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784850"/>
            <a:ext cx="12192000" cy="107315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416029" y="6585625"/>
            <a:ext cx="4152099" cy="20005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Copyright 2018 Hensel Phelps and/or its affiliates. All rights reserved. Confidential and Proprietary.  </a:t>
            </a:r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4"/>
          </p:nvPr>
        </p:nvSpPr>
        <p:spPr>
          <a:xfrm>
            <a:off x="9087115" y="5400395"/>
            <a:ext cx="2844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1031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362585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09600" y="128588"/>
            <a:ext cx="10972800" cy="904684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7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r" defTabSz="1088473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08178" indent="-408178" algn="l" defTabSz="1088473" rtl="0" eaLnBrk="1" latinLnBrk="0" hangingPunct="1">
        <a:spcBef>
          <a:spcPct val="20000"/>
        </a:spcBef>
        <a:buClr>
          <a:srgbClr val="C41230"/>
        </a:buClr>
        <a:buSzPct val="135000"/>
        <a:buFont typeface="Wingdings" pitchFamily="2" charset="2"/>
        <a:buChar char="§"/>
        <a:defRPr sz="3583" b="0" i="0" kern="1200">
          <a:solidFill>
            <a:srgbClr val="000000"/>
          </a:solidFill>
          <a:latin typeface="Arial"/>
          <a:ea typeface="+mn-ea"/>
          <a:cs typeface="Arial"/>
        </a:defRPr>
      </a:lvl1pPr>
      <a:lvl2pPr marL="884385" indent="-340148" algn="l" defTabSz="1088473" rtl="0" eaLnBrk="1" latinLnBrk="0" hangingPunct="1">
        <a:spcBef>
          <a:spcPct val="20000"/>
        </a:spcBef>
        <a:buFont typeface="Arial" pitchFamily="34" charset="0"/>
        <a:buChar char="–"/>
        <a:defRPr sz="3333" b="0" i="0" kern="1200">
          <a:solidFill>
            <a:srgbClr val="000000"/>
          </a:solidFill>
          <a:latin typeface="Arial"/>
          <a:ea typeface="+mn-ea"/>
          <a:cs typeface="Arial"/>
        </a:defRPr>
      </a:lvl2pPr>
      <a:lvl3pPr marL="136059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833" b="0" i="0" kern="1200">
          <a:solidFill>
            <a:srgbClr val="000000"/>
          </a:solidFill>
          <a:latin typeface="Arial"/>
          <a:ea typeface="+mn-ea"/>
          <a:cs typeface="Arial"/>
        </a:defRPr>
      </a:lvl3pPr>
      <a:lvl4pPr marL="1904829" indent="-272118" algn="l" defTabSz="1088473" rtl="0" eaLnBrk="1" latinLnBrk="0" hangingPunct="1">
        <a:spcBef>
          <a:spcPct val="20000"/>
        </a:spcBef>
        <a:buFont typeface="Arial" pitchFamily="34" charset="0"/>
        <a:buChar char="–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4pPr>
      <a:lvl5pPr marL="2449065" indent="-272118" algn="l" defTabSz="1088473" rtl="0" eaLnBrk="1" latinLnBrk="0" hangingPunct="1">
        <a:spcBef>
          <a:spcPct val="20000"/>
        </a:spcBef>
        <a:buFont typeface="Arial" pitchFamily="34" charset="0"/>
        <a:buChar char="»"/>
        <a:defRPr sz="2417" b="0" i="0" kern="1200">
          <a:solidFill>
            <a:srgbClr val="000000"/>
          </a:solidFill>
          <a:latin typeface="Arial"/>
          <a:ea typeface="+mn-ea"/>
          <a:cs typeface="Arial"/>
        </a:defRPr>
      </a:lvl5pPr>
      <a:lvl6pPr marL="299330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42" y="3689189"/>
            <a:ext cx="12193942" cy="165207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333333"/>
                </a:solidFill>
                <a:latin typeface="Helvetica LT Std Cond"/>
              </a:rPr>
              <a:t>City of Fort Lauderdale Aquatic Center</a:t>
            </a:r>
            <a:br>
              <a:rPr lang="en-US" sz="2800" b="1" dirty="0">
                <a:latin typeface="Helvetica LT Std Cond" panose="020B0506020202030204" pitchFamily="34" charset="0"/>
              </a:rPr>
            </a:br>
            <a:r>
              <a:rPr lang="en-US" sz="2800" b="1" dirty="0">
                <a:solidFill>
                  <a:srgbClr val="333333"/>
                </a:solidFill>
                <a:latin typeface="Helvetica LT Std Cond"/>
              </a:rPr>
              <a:t>Construction Project</a:t>
            </a:r>
            <a:br>
              <a:rPr lang="en-US" sz="2800" dirty="0">
                <a:latin typeface="Helvetica LT Std Cond" panose="020B0506020202030204" pitchFamily="34" charset="0"/>
              </a:rPr>
            </a:br>
            <a:r>
              <a:rPr lang="en-US" sz="1800" dirty="0">
                <a:solidFill>
                  <a:srgbClr val="333333"/>
                </a:solidFill>
                <a:latin typeface="Helvetica LT Std Cond"/>
              </a:rPr>
              <a:t>• •</a:t>
            </a:r>
            <a:br>
              <a:rPr lang="en-US" sz="2800" dirty="0">
                <a:latin typeface="Helvetica LT Std Cond" panose="020B0506020202030204" pitchFamily="34" charset="0"/>
              </a:rPr>
            </a:br>
            <a:r>
              <a:rPr lang="en-US" sz="2800" dirty="0">
                <a:solidFill>
                  <a:srgbClr val="333333"/>
                </a:solidFill>
                <a:latin typeface="Helvetica LT Std Cond"/>
              </a:rPr>
              <a:t>Parks and Recreation Board Presentation</a:t>
            </a:r>
            <a:br>
              <a:rPr lang="en-US" sz="2800" dirty="0">
                <a:solidFill>
                  <a:srgbClr val="333333"/>
                </a:solidFill>
                <a:latin typeface="Helvetica LT Std Cond"/>
              </a:rPr>
            </a:br>
            <a:r>
              <a:rPr lang="en-US" sz="2800" dirty="0">
                <a:solidFill>
                  <a:srgbClr val="333333"/>
                </a:solidFill>
                <a:latin typeface="Helvetica LT Std Cond"/>
              </a:rPr>
              <a:t>February 23,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38DDC5-F925-42F4-9E1B-6FC81B05CC05}"/>
              </a:ext>
            </a:extLst>
          </p:cNvPr>
          <p:cNvSpPr txBox="1"/>
          <p:nvPr/>
        </p:nvSpPr>
        <p:spPr>
          <a:xfrm>
            <a:off x="0" y="2270835"/>
            <a:ext cx="121978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DB515"/>
                </a:solidFill>
                <a:latin typeface="Helvetica LT Std Cond Blk" panose="020B0806030502050204" pitchFamily="34" charset="0"/>
              </a:rPr>
              <a:t>FLAC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EDE88C8-325E-46E1-8EF7-DAA849D83D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0627" y="350027"/>
            <a:ext cx="2672291" cy="189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4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7968" y="176666"/>
            <a:ext cx="4278089" cy="868362"/>
          </a:xfrm>
        </p:spPr>
        <p:txBody>
          <a:bodyPr vert="horz" lIns="130622" tIns="65311" rIns="130622" bIns="65311" rtlCol="0" anchor="ctr">
            <a:normAutofit/>
          </a:bodyPr>
          <a:lstStyle/>
          <a:p>
            <a:pPr algn="l"/>
            <a:r>
              <a:rPr lang="en-US" sz="4000" dirty="0">
                <a:solidFill>
                  <a:srgbClr val="FDB515"/>
                </a:solidFill>
                <a:latin typeface="Helvetica LT Std Cond Blk" panose="020B0806030502050204" pitchFamily="34" charset="0"/>
              </a:rPr>
              <a:t>  February 2022</a:t>
            </a:r>
            <a:endParaRPr lang="en-US" sz="4000" dirty="0">
              <a:solidFill>
                <a:srgbClr val="FDB515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F5C7AD-13BD-4790-BD75-C672166C0B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870" y="192507"/>
            <a:ext cx="6995004" cy="540523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50800" dir="7800000" algn="ctr" rotWithShape="0">
              <a:srgbClr val="00206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081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130622" tIns="65311" rIns="130622" bIns="65311" rtlCol="0" anchor="ctr">
            <a:normAutofit/>
          </a:bodyPr>
          <a:lstStyle/>
          <a:p>
            <a:r>
              <a:rPr lang="en-US" sz="4000" dirty="0">
                <a:solidFill>
                  <a:srgbClr val="FDB515"/>
                </a:solidFill>
                <a:latin typeface="Helvetica LT Std Cond Blk" panose="020B0806030502050204" pitchFamily="34" charset="0"/>
              </a:rPr>
              <a:t>  Project To Date</a:t>
            </a:r>
            <a:endParaRPr lang="en-US" sz="4000" dirty="0">
              <a:solidFill>
                <a:srgbClr val="FDB515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02BEF-37D5-480E-960C-D97CA73DAC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2629" y="1289416"/>
            <a:ext cx="5304772" cy="353651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50800" dir="7800000" algn="ctr" rotWithShape="0">
              <a:srgbClr val="002060">
                <a:alpha val="8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DE8CF0-E08D-4831-9661-B57B3560C9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" y="1289416"/>
            <a:ext cx="5391805" cy="359453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50800" dir="7800000" algn="ctr" rotWithShape="0">
              <a:srgbClr val="00206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541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130622" tIns="65311" rIns="130622" bIns="65311" rtlCol="0" anchor="ctr">
            <a:normAutofit/>
          </a:bodyPr>
          <a:lstStyle/>
          <a:p>
            <a:r>
              <a:rPr lang="en-US" sz="4000" dirty="0">
                <a:solidFill>
                  <a:srgbClr val="FDB515"/>
                </a:solidFill>
                <a:latin typeface="Helvetica LT Std Cond Blk" panose="020B0806030502050204" pitchFamily="34" charset="0"/>
              </a:rPr>
              <a:t>  Project To Date</a:t>
            </a:r>
            <a:endParaRPr lang="en-US" sz="4000" dirty="0">
              <a:solidFill>
                <a:srgbClr val="FDB515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54C9C-35AA-41D5-B20B-5AC56B1F7B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1168" y="1066800"/>
            <a:ext cx="5386356" cy="403976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50800" dir="7800000" algn="ctr" rotWithShape="0">
              <a:srgbClr val="002060">
                <a:alpha val="8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F5C7AD-13BD-4790-BD75-C672166C0B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95" y="1066801"/>
            <a:ext cx="5724450" cy="403976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50800" dir="7800000" algn="ctr" rotWithShape="0">
              <a:srgbClr val="00206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50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ACA06-5258-47A2-B85D-34FDB1EB3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216917-B555-482D-854F-2D3F4D727A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9" y="475965"/>
            <a:ext cx="6679342" cy="5009507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  <a:outerShdw blurRad="50800" dist="38100" dir="8100000" algn="tr" rotWithShape="0">
              <a:prstClr val="black">
                <a:alpha val="8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2BD60C-E7E6-4FBE-909F-8CBCBC0A8872}"/>
              </a:ext>
            </a:extLst>
          </p:cNvPr>
          <p:cNvSpPr txBox="1"/>
          <p:nvPr/>
        </p:nvSpPr>
        <p:spPr>
          <a:xfrm>
            <a:off x="7240206" y="475965"/>
            <a:ext cx="433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DB515"/>
                </a:solidFill>
                <a:latin typeface="Helvetica LT Std Cond"/>
              </a:rPr>
              <a:t>February 17, 2022</a:t>
            </a:r>
          </a:p>
        </p:txBody>
      </p:sp>
    </p:spTree>
    <p:extLst>
      <p:ext uri="{BB962C8B-B14F-4D97-AF65-F5344CB8AC3E}">
        <p14:creationId xmlns:p14="http://schemas.microsoft.com/office/powerpoint/2010/main" val="188536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130622" tIns="65311" rIns="130622" bIns="65311" rtlCol="0" anchor="ctr">
            <a:normAutofit/>
          </a:bodyPr>
          <a:lstStyle/>
          <a:p>
            <a:r>
              <a:rPr lang="en-US" sz="4000" dirty="0">
                <a:solidFill>
                  <a:srgbClr val="FDB515"/>
                </a:solidFill>
                <a:latin typeface="Helvetica LT Std Cond Blk" panose="020B0806030502050204" pitchFamily="34" charset="0"/>
              </a:rPr>
              <a:t>   Aquatic Center Project Schedule</a:t>
            </a:r>
            <a:endParaRPr lang="en-US" sz="4000" dirty="0">
              <a:solidFill>
                <a:srgbClr val="FDB515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D2BFB-D98D-4673-A107-D1BDB51737AB}"/>
              </a:ext>
            </a:extLst>
          </p:cNvPr>
          <p:cNvSpPr txBox="1"/>
          <p:nvPr/>
        </p:nvSpPr>
        <p:spPr>
          <a:xfrm>
            <a:off x="-72562" y="2046863"/>
            <a:ext cx="12192000" cy="245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286000" indent="-457200">
              <a:lnSpc>
                <a:spcPct val="200000"/>
              </a:lnSpc>
              <a:buBlip>
                <a:blip r:embed="rId3"/>
              </a:buBlip>
              <a:defRPr sz="2000"/>
            </a:lvl1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Helvetica LT Std Cond Blk" panose="020B0806030502050204"/>
              </a:rPr>
              <a:t>Complete Pool Plaster / Fill Pools – February 2022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Helvetica LT Std Cond Blk" panose="020B0806030502050204"/>
              </a:rPr>
              <a:t>Pool Equipment Startup – March 2022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Helvetica LT Std Cond Blk" panose="020B0806030502050204"/>
              </a:rPr>
              <a:t>Complete Pool Decks – March 2022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Helvetica LT Std Cond Blk" panose="020B0806030502050204"/>
              </a:rPr>
              <a:t>Temporary Certificate of Occupancy – March 2022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Helvetica LT Std Cond Blk" panose="020B0806030502050204"/>
              </a:rPr>
              <a:t>Final Completion – April 2022</a:t>
            </a:r>
            <a:endParaRPr lang="en-US" dirty="0">
              <a:latin typeface="Helvetica LT Std Cond" panose="020B0706030502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Helvetica LT Std Cond" panose="020B07060305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24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2619"/>
            <a:ext cx="10972800" cy="868362"/>
          </a:xfr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z="4000" dirty="0">
                <a:solidFill>
                  <a:srgbClr val="FDB515"/>
                </a:solidFill>
                <a:latin typeface="Helvetica LT Std Cond Blk" panose="020B0806030502050204" pitchFamily="34" charset="0"/>
              </a:rPr>
              <a:t>South Building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9B37644-898F-440D-BD30-8FAE2A6D28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7115" y="5400395"/>
            <a:ext cx="2844271" cy="365125"/>
          </a:xfrm>
        </p:spPr>
        <p:txBody>
          <a:bodyPr/>
          <a:lstStyle/>
          <a:p>
            <a:pPr defTabSz="1088473">
              <a:spcAft>
                <a:spcPts val="600"/>
              </a:spcAft>
            </a:pPr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>
                <a:spcAft>
                  <a:spcPts val="600"/>
                </a:spcAft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A large building with a pool in front of it&#10;&#10;Description automatically generated with low confidence">
            <a:extLst>
              <a:ext uri="{FF2B5EF4-FFF2-40B4-BE49-F238E27FC236}">
                <a16:creationId xmlns:a16="http://schemas.microsoft.com/office/drawing/2014/main" id="{FD2491B9-FAC8-4C91-9133-4B9279C40D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614" y="632619"/>
            <a:ext cx="5927558" cy="4445669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8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55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130622" tIns="65311" rIns="130622" bIns="65311" rtlCol="0" anchor="ctr">
            <a:normAutofit/>
          </a:bodyPr>
          <a:lstStyle/>
          <a:p>
            <a:r>
              <a:rPr lang="en-US" sz="4000" dirty="0">
                <a:solidFill>
                  <a:srgbClr val="FDB515"/>
                </a:solidFill>
                <a:latin typeface="Helvetica LT Std Cond Blk" panose="020B0806030502050204" pitchFamily="34" charset="0"/>
              </a:rPr>
              <a:t>   South Building Project Schedule</a:t>
            </a:r>
            <a:endParaRPr lang="en-US" sz="4000" dirty="0">
              <a:solidFill>
                <a:srgbClr val="FDB515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D2BFB-D98D-4673-A107-D1BDB51737AB}"/>
              </a:ext>
            </a:extLst>
          </p:cNvPr>
          <p:cNvSpPr txBox="1"/>
          <p:nvPr/>
        </p:nvSpPr>
        <p:spPr>
          <a:xfrm>
            <a:off x="0" y="1891688"/>
            <a:ext cx="12192000" cy="3690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286000" indent="-457200">
              <a:lnSpc>
                <a:spcPct val="200000"/>
              </a:lnSpc>
              <a:buBlip>
                <a:blip r:embed="rId3"/>
              </a:buBlip>
              <a:defRPr sz="2000"/>
            </a:lvl1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Helvetica LT Std Cond" panose="020B0706030502030204" pitchFamily="34" charset="0"/>
              </a:rPr>
              <a:t>Project Start – June 2021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Helvetica LT Std Cond" panose="020B0706030502030204" pitchFamily="34" charset="0"/>
              </a:rPr>
              <a:t>Start Dry-In Building – February 2022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Helvetica LT Std Cond" panose="020B0706030502030204" pitchFamily="34" charset="0"/>
              </a:rPr>
              <a:t>Start Interior Buildout  – March 2022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Helvetica LT Std Cond" panose="020B0706030502030204" pitchFamily="34" charset="0"/>
              </a:rPr>
              <a:t>Project Complete – December 2022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Helvetica LT Std Cond" panose="020B0706030502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Helvetica LT Std Cond" panose="020B07060305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8B9AB-D7CE-4F2E-89D4-3767F8E21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DB515"/>
                </a:solidFill>
              </a:rPr>
              <a:t>Parks &amp; Recreation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59C48-4877-4E5F-89E5-A6A4B226D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950" y="1625068"/>
            <a:ext cx="9569450" cy="4267201"/>
          </a:xfrm>
        </p:spPr>
        <p:txBody>
          <a:bodyPr/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Helvetica LT Std Cond"/>
                <a:ea typeface="Calibri" panose="020F0502020204030204" pitchFamily="34" charset="0"/>
              </a:rPr>
              <a:t>March 2022 - Entry Building Move In; Filtration System &amp; Equipment Training  </a:t>
            </a:r>
          </a:p>
          <a:p>
            <a:r>
              <a:rPr lang="en-US" sz="1800" dirty="0">
                <a:effectLst/>
                <a:latin typeface="Helvetica LT Std Cond"/>
                <a:ea typeface="Calibri" panose="020F0502020204030204" pitchFamily="34" charset="0"/>
              </a:rPr>
              <a:t>April 2022 - Facility Maintenance; Emergency Action </a:t>
            </a:r>
            <a:r>
              <a:rPr lang="en-US" sz="1800" dirty="0">
                <a:latin typeface="Helvetica LT Std Cond"/>
                <a:ea typeface="Calibri" panose="020F0502020204030204" pitchFamily="34" charset="0"/>
              </a:rPr>
              <a:t>Plan T</a:t>
            </a:r>
            <a:r>
              <a:rPr lang="en-US" sz="1800" dirty="0">
                <a:effectLst/>
                <a:latin typeface="Helvetica LT Std Cond"/>
                <a:ea typeface="Calibri" panose="020F0502020204030204" pitchFamily="34" charset="0"/>
              </a:rPr>
              <a:t>raining; Lifeguard Staffing</a:t>
            </a:r>
          </a:p>
          <a:p>
            <a:r>
              <a:rPr lang="en-US" sz="1800" dirty="0">
                <a:latin typeface="Helvetica LT Std Cond"/>
                <a:ea typeface="Calibri" panose="020F0502020204030204" pitchFamily="34" charset="0"/>
              </a:rPr>
              <a:t>Opening - Site Utilization Plan Requirements</a:t>
            </a:r>
            <a:endParaRPr lang="en-US" sz="1800" dirty="0">
              <a:effectLst/>
              <a:latin typeface="Helvetica LT Std Cond"/>
              <a:ea typeface="Calibri" panose="020F0502020204030204" pitchFamily="34" charset="0"/>
            </a:endParaRPr>
          </a:p>
          <a:p>
            <a:r>
              <a:rPr lang="en-US" sz="1800" dirty="0">
                <a:latin typeface="Helvetica LT Std Cond"/>
                <a:ea typeface="Calibri" panose="020F0502020204030204" pitchFamily="34" charset="0"/>
              </a:rPr>
              <a:t>Programs &amp; Events</a:t>
            </a:r>
          </a:p>
          <a:p>
            <a:r>
              <a:rPr lang="en-US" sz="1800" dirty="0">
                <a:effectLst/>
                <a:latin typeface="Helvetica LT Std Cond"/>
                <a:ea typeface="Calibri" panose="020F0502020204030204" pitchFamily="34" charset="0"/>
              </a:rPr>
              <a:t>ISHOF Museum Project</a:t>
            </a:r>
          </a:p>
          <a:p>
            <a:r>
              <a:rPr lang="en-US" sz="1800" dirty="0">
                <a:latin typeface="Helvetica LT Std Cond"/>
                <a:ea typeface="Calibri" panose="020F0502020204030204" pitchFamily="34" charset="0"/>
              </a:rPr>
              <a:t>Ribbon Cutting</a:t>
            </a:r>
            <a:endParaRPr lang="en-US" sz="1800" dirty="0">
              <a:effectLst/>
              <a:latin typeface="Helvetica LT Std Cond"/>
              <a:ea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98455-5DD9-4CFE-8B26-22367FEDF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C1021C-71FF-4544-A76B-7A7E54F07CFA}"/>
              </a:ext>
            </a:extLst>
          </p:cNvPr>
          <p:cNvSpPr/>
          <p:nvPr/>
        </p:nvSpPr>
        <p:spPr>
          <a:xfrm>
            <a:off x="5818122" y="1638300"/>
            <a:ext cx="2052702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900" b="1" dirty="0">
                <a:solidFill>
                  <a:srgbClr val="FDB515"/>
                </a:solidFill>
                <a:latin typeface="Helvetica LT Std Black" panose="020B0904030502020204" pitchFamily="34" charset="0"/>
              </a:rPr>
              <a:t>A</a:t>
            </a:r>
            <a:endParaRPr lang="en-US" sz="199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02A086-BEAF-422D-AB6B-DBED34FF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900" y="1638300"/>
            <a:ext cx="1943100" cy="2638425"/>
          </a:xfrm>
        </p:spPr>
        <p:txBody>
          <a:bodyPr>
            <a:noAutofit/>
          </a:bodyPr>
          <a:lstStyle/>
          <a:p>
            <a:pPr algn="ctr"/>
            <a:r>
              <a:rPr lang="en-US" sz="19900" b="1" dirty="0">
                <a:solidFill>
                  <a:srgbClr val="FDB515"/>
                </a:solidFill>
                <a:latin typeface="Helvetica LT Std Black" panose="020B0904030502020204" pitchFamily="34" charset="0"/>
              </a:rPr>
              <a:t>Q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E4AA2-E1F3-41F8-8573-BFCB46643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14031-84B5-4BCE-BBCF-2169AEC5C032}"/>
              </a:ext>
            </a:extLst>
          </p:cNvPr>
          <p:cNvSpPr txBox="1"/>
          <p:nvPr/>
        </p:nvSpPr>
        <p:spPr>
          <a:xfrm>
            <a:off x="5768148" y="2490464"/>
            <a:ext cx="10763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EDA8A"/>
                </a:solidFill>
                <a:latin typeface="Helvetica LT Std Black" panose="020B0904030502020204" pitchFamily="34" charset="0"/>
              </a:rPr>
              <a:t>&amp;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9AF2C16-9E7F-46F5-86FE-5C7D5DB791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112" y="904928"/>
            <a:ext cx="2009775" cy="95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4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851" y="381419"/>
            <a:ext cx="10972800" cy="868362"/>
          </a:xfr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z="4800" dirty="0">
                <a:solidFill>
                  <a:srgbClr val="FDB515"/>
                </a:solidFill>
                <a:latin typeface="Helvetica LT Std Cond Blk" panose="020B0806030502050204" pitchFamily="34" charset="0"/>
              </a:rPr>
              <a:t> Project Goals</a:t>
            </a:r>
            <a:endParaRPr lang="en-US" sz="4800" dirty="0">
              <a:solidFill>
                <a:srgbClr val="FDB515"/>
              </a:solidFill>
              <a:latin typeface="Helvetica LT Std Cond" panose="020B07060305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4A672-2144-48C7-8F71-3D97F0274251}"/>
              </a:ext>
            </a:extLst>
          </p:cNvPr>
          <p:cNvSpPr txBox="1"/>
          <p:nvPr/>
        </p:nvSpPr>
        <p:spPr>
          <a:xfrm>
            <a:off x="-1205792" y="2415902"/>
            <a:ext cx="7769976" cy="270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286000" indent="-457200">
              <a:lnSpc>
                <a:spcPct val="200000"/>
              </a:lnSpc>
              <a:buBlip>
                <a:blip r:embed="rId3"/>
              </a:buBlip>
              <a:defRPr sz="2000"/>
            </a:lvl1pPr>
          </a:lstStyle>
          <a:p>
            <a:pPr marL="1828800" lvl="0" indent="0">
              <a:lnSpc>
                <a:spcPct val="150000"/>
              </a:lnSpc>
              <a:buNone/>
              <a:defRPr/>
            </a:pPr>
            <a:r>
              <a:rPr lang="en-US" sz="2400" b="1" kern="0" dirty="0">
                <a:solidFill>
                  <a:srgbClr val="333333"/>
                </a:solidFill>
                <a:latin typeface="Helvetica LT Std Cond"/>
              </a:rPr>
              <a:t>Update &amp; Refresh to Facilities for:</a:t>
            </a:r>
          </a:p>
          <a:p>
            <a:pPr lvl="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solidFill>
                  <a:srgbClr val="333333"/>
                </a:solidFill>
                <a:latin typeface="Helvetica LT Std Cond"/>
              </a:rPr>
              <a:t>Competitive Standards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solidFill>
                  <a:srgbClr val="333333"/>
                </a:solidFill>
                <a:latin typeface="Helvetica LT Std Cond"/>
              </a:rPr>
              <a:t>Recreational Fitness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2200" kern="0" dirty="0">
                <a:solidFill>
                  <a:srgbClr val="333333"/>
                </a:solidFill>
                <a:latin typeface="Helvetica LT Std Cond"/>
              </a:rPr>
              <a:t>Re-establish venue as the center of swimming </a:t>
            </a:r>
          </a:p>
          <a:p>
            <a:pPr marL="0" marR="0" lvl="1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 descr="A picture containing ground, building, wall, view&#10;&#10;Description automatically generated">
            <a:extLst>
              <a:ext uri="{FF2B5EF4-FFF2-40B4-BE49-F238E27FC236}">
                <a16:creationId xmlns:a16="http://schemas.microsoft.com/office/drawing/2014/main" id="{FB50D3AA-EC94-4E3E-A5A1-53AF202450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420" y="1816767"/>
            <a:ext cx="5559949" cy="3705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908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522DD-EE18-4F26-9D83-C52DA3B2E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DB515"/>
                </a:solidFill>
              </a:rPr>
              <a:t>Project Design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784A3C-14DA-4C0A-AFCF-562F78D71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169" y="1126036"/>
            <a:ext cx="8023086" cy="427435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9F1FD-8B39-414C-BC82-B7B5CB5DB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0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933" y="203945"/>
            <a:ext cx="4353726" cy="748619"/>
          </a:xfr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z="4000" dirty="0">
                <a:solidFill>
                  <a:srgbClr val="FDB515"/>
                </a:solidFill>
                <a:latin typeface="Helvetica LT Std Cond Blk" panose="020B0806030502050204" pitchFamily="34" charset="0"/>
              </a:rPr>
              <a:t>April 2021</a:t>
            </a:r>
            <a:endParaRPr lang="en-US" sz="4000" dirty="0">
              <a:solidFill>
                <a:srgbClr val="FDB515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F5C7AD-13BD-4790-BD75-C672166C0B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870" y="192507"/>
            <a:ext cx="6995004" cy="540523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50800" dir="7800000" algn="ctr" rotWithShape="0">
              <a:srgbClr val="00206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600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130622" tIns="65311" rIns="130622" bIns="65311" rtlCol="0" anchor="ctr">
            <a:normAutofit/>
          </a:bodyPr>
          <a:lstStyle/>
          <a:p>
            <a:r>
              <a:rPr lang="en-US" sz="4000" dirty="0">
                <a:solidFill>
                  <a:srgbClr val="FDB515"/>
                </a:solidFill>
                <a:latin typeface="Helvetica LT Std Cond Blk" panose="020B0806030502050204" pitchFamily="34" charset="0"/>
              </a:rPr>
              <a:t>  April 2021</a:t>
            </a:r>
            <a:endParaRPr lang="en-US" sz="4000" dirty="0">
              <a:solidFill>
                <a:srgbClr val="FDB515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02BEF-37D5-480E-960C-D97CA73DAC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2628" y="1289416"/>
            <a:ext cx="5304774" cy="353651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50800" dir="7800000" algn="ctr" rotWithShape="0">
              <a:srgbClr val="002060">
                <a:alpha val="8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DE8CF0-E08D-4831-9661-B57B3560C9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" y="1289416"/>
            <a:ext cx="5391806" cy="359453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27000" dist="50800" dir="7800000" algn="ctr" rotWithShape="0">
              <a:srgbClr val="002060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5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28894-88D3-44F0-9CE3-4E8B015DC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93040-D38B-4E29-80B0-D416B0133C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9941"/>
            <a:ext cx="4022262" cy="5363016"/>
          </a:xfrm>
          <a:prstGeom prst="rect">
            <a:avLst/>
          </a:prstGeom>
        </p:spPr>
      </p:pic>
      <p:pic>
        <p:nvPicPr>
          <p:cNvPr id="9" name="Picture 8" descr="A tall tower with a flag&#10;&#10;Description automatically generated with low confidence">
            <a:extLst>
              <a:ext uri="{FF2B5EF4-FFF2-40B4-BE49-F238E27FC236}">
                <a16:creationId xmlns:a16="http://schemas.microsoft.com/office/drawing/2014/main" id="{4DEE3410-7FA6-4E13-BFED-D942CD9953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005" y="219942"/>
            <a:ext cx="4076730" cy="536301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71A6D6C-51AF-480C-956F-18A1D3FCF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8438"/>
            <a:ext cx="10972800" cy="868362"/>
          </a:xfr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z="4000" dirty="0">
                <a:solidFill>
                  <a:srgbClr val="FDB515"/>
                </a:solidFill>
                <a:latin typeface="Helvetica LT Std Cond Blk" panose="020B0806030502050204" pitchFamily="34" charset="0"/>
              </a:rPr>
              <a:t>  July 2021</a:t>
            </a:r>
            <a:endParaRPr lang="en-US" sz="4000" dirty="0">
              <a:solidFill>
                <a:srgbClr val="FDB515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D4BC0-E6F3-41E5-B7FB-FD1325A39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7429" y="423238"/>
            <a:ext cx="3597244" cy="868362"/>
          </a:xfrm>
        </p:spPr>
        <p:txBody>
          <a:bodyPr/>
          <a:lstStyle/>
          <a:p>
            <a:r>
              <a:rPr lang="en-US" dirty="0">
                <a:solidFill>
                  <a:srgbClr val="FDB515"/>
                </a:solidFill>
              </a:rPr>
              <a:t>December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9422B-1678-4400-BFD0-BB0C789D8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12C3D8-0B35-484D-9942-42417DCB4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27" y="275656"/>
            <a:ext cx="6994534" cy="5188113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8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8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3EB8-1C5F-45CD-AC79-63DB8F484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DB515"/>
                </a:solidFill>
              </a:rPr>
              <a:t>January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27313-A291-446D-81C2-EF9EA16FE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28F4F-B3F7-4C54-BC5F-FB340117C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512" y="307209"/>
            <a:ext cx="4077849" cy="5275748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  <a:outerShdw blurRad="50800" dist="50800" dir="5400000" algn="ctr" rotWithShape="0">
              <a:schemeClr val="tx1">
                <a:alpha val="8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027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E259C-F145-4421-8E95-CA244DE6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9466"/>
            <a:ext cx="10972800" cy="868362"/>
          </a:xfrm>
        </p:spPr>
        <p:txBody>
          <a:bodyPr/>
          <a:lstStyle/>
          <a:p>
            <a:r>
              <a:rPr lang="en-US" dirty="0">
                <a:solidFill>
                  <a:srgbClr val="FDB515"/>
                </a:solidFill>
              </a:rPr>
              <a:t>January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68FE7-607B-4E5B-BBDE-C4D27F8F9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88473"/>
            <a:fld id="{552F9106-404D-984D-BF49-1B1356C7D8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473"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4BFF00-6CD2-4B88-ACA9-9E845799E5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80" y="459466"/>
            <a:ext cx="6587905" cy="4940929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  <a:outerShdw blurRad="50800" dist="50800" dir="5400000" algn="ctr" rotWithShape="0">
              <a:schemeClr val="tx1">
                <a:alpha val="8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38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229</Words>
  <Application>Microsoft Office PowerPoint</Application>
  <PresentationFormat>Widescreen</PresentationFormat>
  <Paragraphs>73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Arial</vt:lpstr>
      <vt:lpstr>Arial Black</vt:lpstr>
      <vt:lpstr>Calibri</vt:lpstr>
      <vt:lpstr>Helvetica LT Std Black</vt:lpstr>
      <vt:lpstr>Helvetica LT Std Cond</vt:lpstr>
      <vt:lpstr>Helvetica LT Std Cond Blk</vt:lpstr>
      <vt:lpstr>Wingdings</vt:lpstr>
      <vt:lpstr>1_Office Theme</vt:lpstr>
      <vt:lpstr>2_Office Theme</vt:lpstr>
      <vt:lpstr>3_Office Theme</vt:lpstr>
      <vt:lpstr>5_Office Theme</vt:lpstr>
      <vt:lpstr>4_Office Theme</vt:lpstr>
      <vt:lpstr>6_Office Theme</vt:lpstr>
      <vt:lpstr>7_Office Theme</vt:lpstr>
      <vt:lpstr>8_Office Theme</vt:lpstr>
      <vt:lpstr>9_Office Theme</vt:lpstr>
      <vt:lpstr>10_Office Theme</vt:lpstr>
      <vt:lpstr>City of Fort Lauderdale Aquatic Center Construction Project • • Parks and Recreation Board Presentation February 23, 2022</vt:lpstr>
      <vt:lpstr> Project Goals</vt:lpstr>
      <vt:lpstr>Project Design</vt:lpstr>
      <vt:lpstr>April 2021</vt:lpstr>
      <vt:lpstr>  April 2021</vt:lpstr>
      <vt:lpstr>  July 2021</vt:lpstr>
      <vt:lpstr>December 2021</vt:lpstr>
      <vt:lpstr>January 2022</vt:lpstr>
      <vt:lpstr>January 2022</vt:lpstr>
      <vt:lpstr>  February 2022</vt:lpstr>
      <vt:lpstr>  Project To Date</vt:lpstr>
      <vt:lpstr>  Project To Date</vt:lpstr>
      <vt:lpstr>PowerPoint Presentation</vt:lpstr>
      <vt:lpstr>   Aquatic Center Project Schedule</vt:lpstr>
      <vt:lpstr>South Building</vt:lpstr>
      <vt:lpstr>   South Building Project Schedule</vt:lpstr>
      <vt:lpstr>Parks &amp; Recreation Operations</vt:lpstr>
      <vt:lpstr>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Fort Lauderdale Aquatic Complex Construction Project • • Parks and Recreation Board Presentation January 28, 2021</dc:title>
  <dc:creator>Jennings, Gregory P</dc:creator>
  <cp:lastModifiedBy>Stephanie McClary</cp:lastModifiedBy>
  <cp:revision>7</cp:revision>
  <dcterms:created xsi:type="dcterms:W3CDTF">2021-01-21T19:27:09Z</dcterms:created>
  <dcterms:modified xsi:type="dcterms:W3CDTF">2022-02-18T20:07:25Z</dcterms:modified>
</cp:coreProperties>
</file>